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5"/>
  </p:notesMasterIdLst>
  <p:sldIdLst>
    <p:sldId id="256" r:id="rId2"/>
    <p:sldId id="473" r:id="rId3"/>
    <p:sldId id="478" r:id="rId4"/>
    <p:sldId id="479" r:id="rId5"/>
    <p:sldId id="480" r:id="rId6"/>
    <p:sldId id="481" r:id="rId7"/>
    <p:sldId id="482" r:id="rId8"/>
    <p:sldId id="483" r:id="rId9"/>
    <p:sldId id="484" r:id="rId10"/>
    <p:sldId id="485" r:id="rId11"/>
    <p:sldId id="486" r:id="rId12"/>
    <p:sldId id="487" r:id="rId13"/>
    <p:sldId id="488" r:id="rId14"/>
    <p:sldId id="489" r:id="rId15"/>
    <p:sldId id="490" r:id="rId16"/>
    <p:sldId id="491" r:id="rId17"/>
    <p:sldId id="492" r:id="rId18"/>
    <p:sldId id="493" r:id="rId19"/>
    <p:sldId id="494" r:id="rId20"/>
    <p:sldId id="495" r:id="rId21"/>
    <p:sldId id="496" r:id="rId22"/>
    <p:sldId id="49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857" autoAdjust="0"/>
  </p:normalViewPr>
  <p:slideViewPr>
    <p:cSldViewPr snapToGrid="0">
      <p:cViewPr varScale="1">
        <p:scale>
          <a:sx n="79" d="100"/>
          <a:sy n="79" d="100"/>
        </p:scale>
        <p:origin x="7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E66F9-3D7B-49D0-B83D-490C3005C8CA}" type="datetimeFigureOut">
              <a:rPr lang="en-GB" smtClean="0"/>
              <a:t>03/12/2021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A64F-D846-4562-9B1C-493B3418D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4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71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7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Native</a:t>
            </a:r>
            <a:r>
              <a:rPr lang="en-US" baseline="0" dirty="0" smtClean="0"/>
              <a:t> Computing Foundation (CNCF)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4355-D415-48AB-8FF0-FA40218B19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bin packing problem is an optimization problem, in which items of different sizes must be packed into a finite number of bins or containers, each of a fixed given capacity, in a way that minimizes the number of bins used.</a:t>
            </a:r>
            <a:endParaRPr lang="en-US" dirty="0" smtClean="0"/>
          </a:p>
          <a:p>
            <a:r>
              <a:rPr lang="en-US" dirty="0" smtClean="0"/>
              <a:t>2. No worry</a:t>
            </a:r>
            <a:r>
              <a:rPr lang="en-US" baseline="0" dirty="0" smtClean="0"/>
              <a:t> about networking and communication</a:t>
            </a:r>
          </a:p>
          <a:p>
            <a:r>
              <a:rPr lang="en-US" baseline="0" dirty="0" smtClean="0"/>
              <a:t>3. Mount storage systems (local, NFS, Cloud,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4. Self healing. Container fails restart it. Same with node failure healing on other node.</a:t>
            </a:r>
          </a:p>
          <a:p>
            <a:r>
              <a:rPr lang="en-US" baseline="0" dirty="0" smtClean="0"/>
              <a:t>5. No need to rebuild entire image or restart</a:t>
            </a:r>
          </a:p>
          <a:p>
            <a:r>
              <a:rPr lang="en-US" baseline="0" dirty="0" smtClean="0"/>
              <a:t>6. Batch Execution: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0BA6-E5A4-4CA9-802B-4AB2BC8A905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85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470C0-A28C-4826-BF54-7FB0EAC27CC6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0BC4A-9EE4-444A-956B-F38DF152E3F8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807D-D3E5-4970-A3AA-E557D222A0BC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E4B-588C-477F-87A8-C6623668583D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7896D-CCA5-4358-87C3-9B71197C6C3D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2D8F-975D-4A0F-9006-42D8AC168383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072D-C6E5-4822-8E7C-F4B83E76CFA1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7AFA1-F79B-46B8-8AA5-35A5FA59D300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06A-78CA-4942-BADD-98E2B5D46DBB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8827-497E-49B8-8A71-6E8080F12F42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0AFB-D2FC-4CC4-A0D0-004FF5269867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F2A4A-78DA-4635-9D67-55FF384D4C03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1818"/>
            <a:ext cx="9144000" cy="2387600"/>
          </a:xfrm>
        </p:spPr>
        <p:txBody>
          <a:bodyPr/>
          <a:lstStyle/>
          <a:p>
            <a:r>
              <a:rPr lang="en-US" dirty="0" smtClean="0"/>
              <a:t>Distributed &amp; Cloud Computing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22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Sukkur IBA University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Week – 07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 – 13&amp;14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Facilitator, Adil Khan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2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Most Importantly...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984" y="1219200"/>
            <a:ext cx="7768432" cy="3845935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/>
              <a:t>Use the </a:t>
            </a:r>
            <a:r>
              <a:rPr lang="en-US" sz="6000" b="1" dirty="0"/>
              <a:t>SAME </a:t>
            </a:r>
            <a:r>
              <a:rPr lang="en-US" sz="6000" dirty="0" smtClean="0"/>
              <a:t>API across </a:t>
            </a:r>
            <a:r>
              <a:rPr lang="en-US" sz="6000" dirty="0"/>
              <a:t>bare metal </a:t>
            </a:r>
            <a:r>
              <a:rPr lang="en-US" sz="6000" dirty="0" smtClean="0"/>
              <a:t>and </a:t>
            </a:r>
            <a:r>
              <a:rPr lang="en-US" sz="6000" b="1" dirty="0" smtClean="0"/>
              <a:t>EVERY </a:t>
            </a:r>
            <a:r>
              <a:rPr lang="en-US" sz="6000" dirty="0"/>
              <a:t>cloud provider!!!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305" t="65008" r="19609" b="7687"/>
          <a:stretch/>
        </p:blipFill>
        <p:spPr>
          <a:xfrm>
            <a:off x="8304156" y="3909182"/>
            <a:ext cx="3768782" cy="251881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8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23" t="30868" r="14294" b="30899"/>
          <a:stretch/>
        </p:blipFill>
        <p:spPr>
          <a:xfrm>
            <a:off x="1957387" y="1914526"/>
            <a:ext cx="8256419" cy="250031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Kubernetes ‘IS NOT’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21" t="17115" r="13057" b="10544"/>
          <a:stretch/>
        </p:blipFill>
        <p:spPr>
          <a:xfrm>
            <a:off x="1662254" y="1206716"/>
            <a:ext cx="8867491" cy="5149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Kubernetes ‘ACTUALLY IS’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12" t="17666" r="12438" b="9443"/>
          <a:stretch/>
        </p:blipFill>
        <p:spPr>
          <a:xfrm>
            <a:off x="1278556" y="1236776"/>
            <a:ext cx="9634887" cy="515807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637"/>
          <a:stretch/>
        </p:blipFill>
        <p:spPr>
          <a:xfrm>
            <a:off x="0" y="0"/>
            <a:ext cx="12192000" cy="688187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Kubernetes vs. Docker Swarm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34" t="17941" r="3467" b="9494"/>
          <a:stretch/>
        </p:blipFill>
        <p:spPr>
          <a:xfrm>
            <a:off x="559068" y="1324564"/>
            <a:ext cx="11073254" cy="48526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Kubernetes @ </a:t>
            </a:r>
            <a:r>
              <a:rPr lang="en-US" dirty="0" err="1" smtClean="0"/>
              <a:t>Pokemon</a:t>
            </a:r>
            <a:r>
              <a:rPr lang="en-US" dirty="0" smtClean="0"/>
              <a:t> GO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90" t="19660" r="3159" b="9442"/>
          <a:stretch/>
        </p:blipFill>
        <p:spPr>
          <a:xfrm>
            <a:off x="672306" y="1294229"/>
            <a:ext cx="10847388" cy="495963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00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Easy Scaling of Containers </a:t>
            </a:r>
            <a:br>
              <a:rPr lang="en-US" dirty="0" smtClean="0"/>
            </a:br>
            <a:r>
              <a:rPr lang="en-US" dirty="0" smtClean="0"/>
              <a:t>Using Kubernetes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8" t="17665" r="66410" b="8893"/>
          <a:stretch/>
        </p:blipFill>
        <p:spPr>
          <a:xfrm>
            <a:off x="452386" y="1341229"/>
            <a:ext cx="3505251" cy="4874491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47139" t="25142" r="12679" b="47385"/>
          <a:stretch/>
        </p:blipFill>
        <p:spPr bwMode="auto">
          <a:xfrm>
            <a:off x="5514976" y="1465658"/>
            <a:ext cx="4943475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37552" t="54432" r="3800" b="17888"/>
          <a:stretch/>
        </p:blipFill>
        <p:spPr bwMode="auto">
          <a:xfrm>
            <a:off x="3957638" y="3675856"/>
            <a:ext cx="786132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Easy Scaling of Containers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Kubernetes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26" t="37021" r="53076" b="32195"/>
          <a:stretch/>
        </p:blipFill>
        <p:spPr>
          <a:xfrm>
            <a:off x="549275" y="2314575"/>
            <a:ext cx="5108576" cy="2100264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50731" t="21315" r="5116" b="38268"/>
          <a:stretch/>
        </p:blipFill>
        <p:spPr bwMode="auto">
          <a:xfrm>
            <a:off x="6272213" y="1560645"/>
            <a:ext cx="5357812" cy="2757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50731" t="63896" r="5116" b="16000"/>
          <a:stretch/>
        </p:blipFill>
        <p:spPr bwMode="auto">
          <a:xfrm>
            <a:off x="6272213" y="4300538"/>
            <a:ext cx="53578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Kubernetes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37" t="21516" r="10273" b="11645"/>
          <a:stretch/>
        </p:blipFill>
        <p:spPr>
          <a:xfrm>
            <a:off x="577516" y="1260456"/>
            <a:ext cx="11009647" cy="509589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Kubernetes</a:t>
            </a:r>
            <a:endParaRPr lang="en-GB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9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75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Working of Kubernetes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54" t="22616" r="4086" b="14395"/>
          <a:stretch/>
        </p:blipFill>
        <p:spPr>
          <a:xfrm>
            <a:off x="304800" y="1219200"/>
            <a:ext cx="11385012" cy="447198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Kubernetes Components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90" t="19041" r="4551" b="7792"/>
          <a:stretch/>
        </p:blipFill>
        <p:spPr>
          <a:xfrm>
            <a:off x="1728788" y="1585913"/>
            <a:ext cx="8329614" cy="3800475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53437" t="90649" r="4551" b="5774"/>
          <a:stretch/>
        </p:blipFill>
        <p:spPr bwMode="auto">
          <a:xfrm>
            <a:off x="6176963" y="5386388"/>
            <a:ext cx="3881439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Kubernetes Components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Etcd: key/value backing store for cluster data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API </a:t>
            </a:r>
            <a:r>
              <a:rPr lang="en-US" sz="1800" dirty="0"/>
              <a:t>server: The front-end for the Kubernetes control plane. It is designed to scale horizontally.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Scheduler</a:t>
            </a:r>
            <a:r>
              <a:rPr lang="en-US" sz="1800" dirty="0"/>
              <a:t>: Watches newly created pods that have no node assigned, and selects a node </a:t>
            </a:r>
            <a:r>
              <a:rPr lang="en-US" sz="1800" dirty="0" smtClean="0"/>
              <a:t>for them </a:t>
            </a:r>
            <a:r>
              <a:rPr lang="en-US" sz="1800" dirty="0"/>
              <a:t>to run on.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/>
              <a:t>Scheduling </a:t>
            </a:r>
            <a:r>
              <a:rPr lang="en-US" sz="1600" dirty="0"/>
              <a:t>decisions include resource requirements, </a:t>
            </a:r>
            <a:r>
              <a:rPr lang="en-US" sz="1600" dirty="0" smtClean="0"/>
              <a:t>hardware/software/policy </a:t>
            </a:r>
            <a:r>
              <a:rPr lang="en-US" sz="1800" dirty="0" smtClean="0"/>
              <a:t>constraints</a:t>
            </a:r>
            <a:r>
              <a:rPr lang="en-US" sz="1800" dirty="0"/>
              <a:t>, affinity and anti-affinity , etc.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Controller </a:t>
            </a:r>
            <a:r>
              <a:rPr lang="en-US" sz="1800" dirty="0"/>
              <a:t>manager: Runs various controllers to help move running state to desired state.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/>
              <a:t>Node </a:t>
            </a:r>
            <a:r>
              <a:rPr lang="en-US" sz="1600" dirty="0"/>
              <a:t>Controller: Responsible for noticing and responding when nodes go down.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/>
              <a:t>Replication </a:t>
            </a:r>
            <a:r>
              <a:rPr lang="en-US" sz="1600" dirty="0"/>
              <a:t>Controller: Responsible for maintaining the correct number of pods for </a:t>
            </a:r>
            <a:r>
              <a:rPr lang="en-US" sz="1600" dirty="0" smtClean="0"/>
              <a:t>every </a:t>
            </a:r>
            <a:r>
              <a:rPr lang="en-US" sz="1800" dirty="0" smtClean="0"/>
              <a:t>replication </a:t>
            </a:r>
            <a:r>
              <a:rPr lang="en-US" sz="1800" dirty="0"/>
              <a:t>controller object in the system.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/>
              <a:t>Endpoints </a:t>
            </a:r>
            <a:r>
              <a:rPr lang="en-US" sz="1600" dirty="0"/>
              <a:t>Controller: Populates the Endpoints object (</a:t>
            </a:r>
            <a:r>
              <a:rPr lang="en-US" sz="1600" dirty="0" err="1"/>
              <a:t>i.e</a:t>
            </a:r>
            <a:r>
              <a:rPr lang="en-US" sz="1600" dirty="0"/>
              <a:t>, joins Services &amp; Pods).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/>
              <a:t>Service </a:t>
            </a:r>
            <a:r>
              <a:rPr lang="en-US" sz="1600" dirty="0"/>
              <a:t>Account &amp; Token Controllers: Create default accounts and API access tokens </a:t>
            </a:r>
            <a:r>
              <a:rPr lang="en-US" sz="1600" dirty="0" smtClean="0"/>
              <a:t>for </a:t>
            </a:r>
            <a:r>
              <a:rPr lang="en-US" sz="1800" dirty="0" smtClean="0"/>
              <a:t>new </a:t>
            </a:r>
            <a:r>
              <a:rPr lang="en-US" sz="1800" dirty="0"/>
              <a:t>namespaces.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 smtClean="0"/>
              <a:t>Kubelet</a:t>
            </a:r>
            <a:r>
              <a:rPr lang="en-US" sz="1800" dirty="0"/>
              <a:t>: It makes sure that containers are running in a pod.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 smtClean="0"/>
              <a:t>Kube</a:t>
            </a:r>
            <a:r>
              <a:rPr lang="en-US" sz="1800" dirty="0" smtClean="0"/>
              <a:t>-proxy</a:t>
            </a:r>
            <a:r>
              <a:rPr lang="en-US" sz="1800" dirty="0"/>
              <a:t>: Provides Kubernetes service abstraction by maintaining network rules on the </a:t>
            </a:r>
            <a:r>
              <a:rPr lang="en-US" sz="1800" dirty="0" smtClean="0"/>
              <a:t>host and </a:t>
            </a:r>
            <a:r>
              <a:rPr lang="en-US" sz="1800" dirty="0"/>
              <a:t>performing connection forwarding.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6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Questions???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44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Kubernetes Topics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15" t="20692" r="15840" b="12193"/>
          <a:stretch/>
        </p:blipFill>
        <p:spPr>
          <a:xfrm>
            <a:off x="1404739" y="1280218"/>
            <a:ext cx="9382522" cy="50761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Container Problems….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6" t="24817" r="48780" b="14944"/>
          <a:stretch/>
        </p:blipFill>
        <p:spPr>
          <a:xfrm>
            <a:off x="304800" y="1626789"/>
            <a:ext cx="5564901" cy="3817939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55872" t="22658" r="6874" b="33234"/>
          <a:stretch/>
        </p:blipFill>
        <p:spPr bwMode="auto">
          <a:xfrm>
            <a:off x="6357938" y="1219200"/>
            <a:ext cx="4400551" cy="292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l="55872" t="22657" r="6874" b="13716"/>
          <a:stretch/>
        </p:blipFill>
        <p:spPr bwMode="auto">
          <a:xfrm>
            <a:off x="6357938" y="1219200"/>
            <a:ext cx="4400551" cy="422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Problems with scaling up the containers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065" t="26192" r="4706" b="23196"/>
          <a:stretch/>
        </p:blipFill>
        <p:spPr>
          <a:xfrm>
            <a:off x="5680076" y="1693661"/>
            <a:ext cx="5899860" cy="3795713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/>
          <a:srcRect l="55872" t="22657" r="6874" b="13716"/>
          <a:stretch/>
        </p:blipFill>
        <p:spPr bwMode="auto">
          <a:xfrm>
            <a:off x="742950" y="1478753"/>
            <a:ext cx="4400551" cy="422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262" y="2626657"/>
            <a:ext cx="6149789" cy="8292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/>
              <a:t>So what we need??</a:t>
            </a:r>
            <a:endParaRPr lang="en-US" sz="138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Container Management Tool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2" t="19040" r="9809" b="58405"/>
          <a:stretch/>
        </p:blipFill>
        <p:spPr>
          <a:xfrm>
            <a:off x="828674" y="1366388"/>
            <a:ext cx="9972676" cy="1557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65" t="50000" r="3320" b="15608"/>
          <a:stretch/>
        </p:blipFill>
        <p:spPr>
          <a:xfrm>
            <a:off x="304800" y="3586163"/>
            <a:ext cx="11746921" cy="24288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Features of Kubernetes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898" t="17940" r="3159" b="8894"/>
          <a:stretch/>
        </p:blipFill>
        <p:spPr>
          <a:xfrm>
            <a:off x="304800" y="1219200"/>
            <a:ext cx="11520782" cy="50990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1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choose </a:t>
            </a:r>
            <a:r>
              <a:rPr lang="en-US" dirty="0" smtClean="0"/>
              <a:t>Kubernetes?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anywhere, Deploy anywhere</a:t>
            </a:r>
          </a:p>
          <a:p>
            <a:r>
              <a:rPr lang="en-US" dirty="0" smtClean="0"/>
              <a:t>Focus </a:t>
            </a:r>
            <a:r>
              <a:rPr lang="en-US" dirty="0"/>
              <a:t>on containers/apps, not on the infrastructure</a:t>
            </a:r>
          </a:p>
          <a:p>
            <a:r>
              <a:rPr lang="en-US" dirty="0" smtClean="0"/>
              <a:t>It’s </a:t>
            </a:r>
            <a:r>
              <a:rPr lang="en-US" dirty="0"/>
              <a:t>made in parts that are exchangeable and optimizable</a:t>
            </a:r>
          </a:p>
          <a:p>
            <a:r>
              <a:rPr lang="en-US" dirty="0" smtClean="0"/>
              <a:t>Canary </a:t>
            </a:r>
            <a:r>
              <a:rPr lang="en-US" dirty="0"/>
              <a:t>deployments, Rolling Updates, Events and more</a:t>
            </a:r>
          </a:p>
          <a:p>
            <a:r>
              <a:rPr lang="en-US" dirty="0" smtClean="0"/>
              <a:t>Relies </a:t>
            </a:r>
            <a:r>
              <a:rPr lang="en-US" dirty="0"/>
              <a:t>on years of experience from Google’s production system - Borg</a:t>
            </a:r>
          </a:p>
          <a:p>
            <a:r>
              <a:rPr lang="en-US" dirty="0" smtClean="0"/>
              <a:t>It </a:t>
            </a:r>
            <a:r>
              <a:rPr lang="en-US" dirty="0"/>
              <a:t>is being actively developed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42" t="60213" r="30976" b="17693"/>
          <a:stretch/>
        </p:blipFill>
        <p:spPr>
          <a:xfrm>
            <a:off x="285242" y="3838619"/>
            <a:ext cx="11519915" cy="256535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2656</TotalTime>
  <Words>549</Words>
  <Application>Microsoft Office PowerPoint</Application>
  <PresentationFormat>Widescreen</PresentationFormat>
  <Paragraphs>78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Distributed &amp; Cloud Computing</vt:lpstr>
      <vt:lpstr>Kubernetes</vt:lpstr>
      <vt:lpstr>Kubernetes Topics</vt:lpstr>
      <vt:lpstr>Container Problems….</vt:lpstr>
      <vt:lpstr>Problems with scaling up the containers</vt:lpstr>
      <vt:lpstr>So what we need??</vt:lpstr>
      <vt:lpstr>A Container Management Tool</vt:lpstr>
      <vt:lpstr>Features of Kubernetes</vt:lpstr>
      <vt:lpstr>Why choose Kubernetes?</vt:lpstr>
      <vt:lpstr>Most Importantly...</vt:lpstr>
      <vt:lpstr>PowerPoint Presentation</vt:lpstr>
      <vt:lpstr>Kubernetes ‘IS NOT’</vt:lpstr>
      <vt:lpstr>Kubernetes ‘ACTUALLY IS’</vt:lpstr>
      <vt:lpstr>PowerPoint Presentation</vt:lpstr>
      <vt:lpstr>Kubernetes vs. Docker Swarm</vt:lpstr>
      <vt:lpstr>Kubernetes @ Pokemon GO</vt:lpstr>
      <vt:lpstr>Easy Scaling of Containers  Using Kubernetes</vt:lpstr>
      <vt:lpstr>Easy Scaling of Containers  Using Kubernetes</vt:lpstr>
      <vt:lpstr>Kubernetes Architecture</vt:lpstr>
      <vt:lpstr>Working of Kubernetes</vt:lpstr>
      <vt:lpstr>Kubernetes Components</vt:lpstr>
      <vt:lpstr>Kubernetes Components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</dc:title>
  <dc:creator>Adil Soomro</dc:creator>
  <cp:lastModifiedBy>Adil Khan</cp:lastModifiedBy>
  <cp:revision>478</cp:revision>
  <dcterms:created xsi:type="dcterms:W3CDTF">2018-08-05T16:50:42Z</dcterms:created>
  <dcterms:modified xsi:type="dcterms:W3CDTF">2021-12-03T11:21:10Z</dcterms:modified>
</cp:coreProperties>
</file>